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 autoCompressPictures="0">
  <p:sldMasterIdLst>
    <p:sldMasterId id="2147483717" r:id="rId4"/>
  </p:sldMasterIdLst>
  <p:notesMasterIdLst>
    <p:notesMasterId r:id="rId31"/>
  </p:notesMasterIdLst>
  <p:handoutMasterIdLst>
    <p:handoutMasterId r:id="rId32"/>
  </p:handoutMasterIdLst>
  <p:sldIdLst>
    <p:sldId id="350" r:id="rId5"/>
    <p:sldId id="265" r:id="rId6"/>
    <p:sldId id="263" r:id="rId7"/>
    <p:sldId id="372" r:id="rId8"/>
    <p:sldId id="352" r:id="rId9"/>
    <p:sldId id="353" r:id="rId10"/>
    <p:sldId id="344" r:id="rId11"/>
    <p:sldId id="268" r:id="rId12"/>
    <p:sldId id="355" r:id="rId13"/>
    <p:sldId id="269" r:id="rId14"/>
    <p:sldId id="356" r:id="rId15"/>
    <p:sldId id="357" r:id="rId16"/>
    <p:sldId id="358" r:id="rId17"/>
    <p:sldId id="359" r:id="rId18"/>
    <p:sldId id="365" r:id="rId19"/>
    <p:sldId id="360" r:id="rId20"/>
    <p:sldId id="361" r:id="rId21"/>
    <p:sldId id="369" r:id="rId22"/>
    <p:sldId id="370" r:id="rId23"/>
    <p:sldId id="371" r:id="rId24"/>
    <p:sldId id="362" r:id="rId25"/>
    <p:sldId id="366" r:id="rId26"/>
    <p:sldId id="367" r:id="rId27"/>
    <p:sldId id="368" r:id="rId28"/>
    <p:sldId id="363" r:id="rId29"/>
    <p:sldId id="3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3399"/>
    <a:srgbClr val="FF0000"/>
    <a:srgbClr val="FF33CC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0E7B1-EE71-4F0E-9CFE-33BB0D3FB370}" v="531" dt="2020-05-03T12:57:30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168" autoAdjust="0"/>
  </p:normalViewPr>
  <p:slideViewPr>
    <p:cSldViewPr snapToGrid="0">
      <p:cViewPr varScale="1">
        <p:scale>
          <a:sx n="80" d="100"/>
          <a:sy n="80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19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9B71D9-9D19-4FAC-A11A-F0A46DCCF5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E9CF24-2AD7-4D9B-AEBD-2A663CF8F9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AEDF3-6556-4466-A09D-FBF952CA316D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77581-2DBB-4242-A031-8EA41EC20C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4B49A-18AA-4D5E-8CF8-4D24C745A5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8F523-9920-414B-85C8-5343D3A43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673FA-48BF-4486-BEEA-04D4C50B4177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1F571-8441-403D-A488-44C5CDBB0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7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 algn="just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Biên dịch JSP</a:t>
            </a:r>
          </a:p>
          <a:p>
            <a:pPr marL="341313" lvl="2" algn="just">
              <a:lnSpc>
                <a:spcPct val="130000"/>
              </a:lnSpc>
              <a:buClr>
                <a:schemeClr val="tx1"/>
              </a:buClr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JSP engine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sẽ kiểm tra trang JSP đã được biên dịch hay chưa. Nếu chưa hoặc đã biên dịch nhưng trang JSP mới vừa thay đổi trong mã nguồn thì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JSP engine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sẽ thực hiện biên dịch trang JSP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1" indent="-342900" algn="just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 tạo JSP</a:t>
            </a:r>
          </a:p>
          <a:p>
            <a:pPr marL="341313" lvl="2" algn="just">
              <a:lnSpc>
                <a:spcPct val="130000"/>
              </a:lnSpc>
              <a:buClr>
                <a:schemeClr val="tx1"/>
              </a:buClr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JSP đã nạp vào bộ nhớ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JSP engine 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sẽ gọi đến phương thức khởi tạo trang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jspInit().</a:t>
            </a:r>
          </a:p>
          <a:p>
            <a:pPr marL="342900" lvl="1" indent="-342900" algn="just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thi JSP</a:t>
            </a:r>
          </a:p>
          <a:p>
            <a:pPr marL="341313" lvl="2" algn="just">
              <a:lnSpc>
                <a:spcPct val="130000"/>
              </a:lnSpc>
              <a:buClr>
                <a:schemeClr val="tx1"/>
              </a:buClr>
            </a:pP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JSP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engine triệu hồi phương thức _jsp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ervice()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Phương thức _jsp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ervice() được triệu hồi một lần cho mỗi yêu cầu và chịu trách nhiệm tạo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esponse cho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equest đó và phương thức này cũng chịu trách nhiệm tạo các phản hồi tới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phương thức của HTTP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1" indent="-342900" algn="just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Hủy JSP</a:t>
            </a:r>
          </a:p>
          <a:p>
            <a:pPr marL="341313" lvl="2" algn="just">
              <a:lnSpc>
                <a:spcPct val="130000"/>
              </a:lnSpc>
              <a:buClr>
                <a:schemeClr val="tx1"/>
              </a:buClr>
            </a:pP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Khi trang JSP đã thực thi xong, phương thức jspDestroy()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sẽ đ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ợc gọi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ể</a:t>
            </a: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giải phóng mã trang ra khỏi bộ nhớ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1F571-8441-403D-A488-44C5CDBB05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3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gif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21F8A8F-7C6C-40FB-A979-1C16F406E56F}"/>
              </a:ext>
            </a:extLst>
          </p:cNvPr>
          <p:cNvSpPr/>
          <p:nvPr userDrawn="1"/>
        </p:nvSpPr>
        <p:spPr>
          <a:xfrm>
            <a:off x="-346" y="4797070"/>
            <a:ext cx="12192346" cy="20609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 userDrawn="1"/>
        </p:nvSpPr>
        <p:spPr>
          <a:xfrm>
            <a:off x="10699287" y="213141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EA173E-7566-4BF8-BE0E-B3E20B8F89CA}"/>
              </a:ext>
            </a:extLst>
          </p:cNvPr>
          <p:cNvSpPr/>
          <p:nvPr userDrawn="1"/>
        </p:nvSpPr>
        <p:spPr>
          <a:xfrm>
            <a:off x="3633" y="4654031"/>
            <a:ext cx="12188367" cy="125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 userDrawn="1"/>
        </p:nvGrpSpPr>
        <p:grpSpPr>
          <a:xfrm>
            <a:off x="495300" y="-8878"/>
            <a:ext cx="11201400" cy="6880860"/>
            <a:chOff x="495300" y="0"/>
            <a:chExt cx="11201400" cy="68808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 userDrawn="1"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 userDrawn="1"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AE1BE046-C095-4C1A-9B32-E763380E2E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31839" cy="15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4D94C7D-C78A-40CB-A458-2E6302664610}"/>
              </a:ext>
            </a:extLst>
          </p:cNvPr>
          <p:cNvSpPr/>
          <p:nvPr userDrawn="1"/>
        </p:nvSpPr>
        <p:spPr>
          <a:xfrm>
            <a:off x="-346" y="6419162"/>
            <a:ext cx="12192346" cy="4388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66B221-4C5C-4701-BAA7-8F759ACB2FC0}"/>
              </a:ext>
            </a:extLst>
          </p:cNvPr>
          <p:cNvSpPr/>
          <p:nvPr userDrawn="1"/>
        </p:nvSpPr>
        <p:spPr>
          <a:xfrm>
            <a:off x="3633" y="6279672"/>
            <a:ext cx="12188367" cy="125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FC1C91E-99C4-4609-A2E9-20621A683F12}" type="datetime1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 userDrawn="1"/>
        </p:nvSpPr>
        <p:spPr>
          <a:xfrm>
            <a:off x="10189692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 userDrawn="1"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 userDrawn="1"/>
        </p:nvSpPr>
        <p:spPr>
          <a:xfrm>
            <a:off x="17756" y="15762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B333420-166A-42C9-9B57-7A36D106EB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31839" cy="15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 userDrawn="1"/>
        </p:nvGrpSpPr>
        <p:grpSpPr>
          <a:xfrm rot="5400000">
            <a:off x="11318078" y="707299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2DB412F2-8546-4540-A8A3-6ADF155B2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31839" cy="153183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D1AE21E-2B2C-40E7-8746-21C6B4A56A0D}"/>
              </a:ext>
            </a:extLst>
          </p:cNvPr>
          <p:cNvSpPr/>
          <p:nvPr userDrawn="1"/>
        </p:nvSpPr>
        <p:spPr>
          <a:xfrm>
            <a:off x="-346" y="6419162"/>
            <a:ext cx="12192346" cy="4388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9C5118-A2CB-4BBC-944E-5C5D918ADC44}"/>
              </a:ext>
            </a:extLst>
          </p:cNvPr>
          <p:cNvSpPr/>
          <p:nvPr userDrawn="1"/>
        </p:nvSpPr>
        <p:spPr>
          <a:xfrm>
            <a:off x="3633" y="6279672"/>
            <a:ext cx="12188367" cy="125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900F5463-8FC4-4AF5-AB3F-177D7F09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C2260D8-1F10-48F6-BCEC-67265F833E59}" type="datetime1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5ED5B43-7DA7-47EA-9032-57AF86B0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99C43290-92A4-4A01-87E7-483BF8AC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5F398E-41EF-44B0-93C3-2515261F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D52D28F1-4260-430E-8C26-79EED608F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31839" cy="153183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70649FE-1135-458F-8170-EEA02C8D73C0}"/>
              </a:ext>
            </a:extLst>
          </p:cNvPr>
          <p:cNvGrpSpPr/>
          <p:nvPr userDrawn="1"/>
        </p:nvGrpSpPr>
        <p:grpSpPr>
          <a:xfrm rot="5400000">
            <a:off x="11318078" y="707299"/>
            <a:ext cx="910099" cy="99010"/>
            <a:chOff x="622418" y="280927"/>
            <a:chExt cx="2335705" cy="2541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45B7FB0-BCD6-4AF5-B78F-9094B5F99CC6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473E158-3658-492B-861D-DDA7F94911C9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EE6855B-7B85-4581-9F11-A337A29005D1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3206676-0BB7-428C-AE8C-A447FC11F4B2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CBBD776-F6C3-41C3-B7F2-9794C0AFF62E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83F485A-2DBE-40A8-9534-B2B5E287FA77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D469F9A-D542-4942-A4AB-A32F7E77EDD8}"/>
              </a:ext>
            </a:extLst>
          </p:cNvPr>
          <p:cNvSpPr/>
          <p:nvPr userDrawn="1"/>
        </p:nvSpPr>
        <p:spPr>
          <a:xfrm>
            <a:off x="-346" y="6419162"/>
            <a:ext cx="12192346" cy="4388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0ECA5D-D310-4411-B631-8999A9D7AA25}"/>
              </a:ext>
            </a:extLst>
          </p:cNvPr>
          <p:cNvSpPr/>
          <p:nvPr userDrawn="1"/>
        </p:nvSpPr>
        <p:spPr>
          <a:xfrm>
            <a:off x="3633" y="6279672"/>
            <a:ext cx="12188367" cy="125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D0E62AA8-535C-4E3E-9D47-A18FA47B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8E2D701F-329D-46B7-B26A-7F77D40E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C2260D8-1F10-48F6-BCEC-67265F833E59}" type="datetime1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99C32A9-7D74-4C16-AF52-66E66D3C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8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A74EE3A0-B260-4885-AA25-BF2D19F451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31839" cy="153183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A1526AF-6346-401D-BA1B-67BA0F67A792}"/>
              </a:ext>
            </a:extLst>
          </p:cNvPr>
          <p:cNvGrpSpPr/>
          <p:nvPr userDrawn="1"/>
        </p:nvGrpSpPr>
        <p:grpSpPr>
          <a:xfrm rot="5400000">
            <a:off x="11318078" y="707299"/>
            <a:ext cx="910099" cy="99010"/>
            <a:chOff x="622418" y="280927"/>
            <a:chExt cx="2335705" cy="25410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81937CA-8685-42A6-9103-B0326353E6A3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CA26D3-19A4-4408-9C3B-C8CC33E6CBB6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E27D03-DD26-4E9F-836D-765A61E34BCB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838DAC8-EBA2-40BC-B9ED-DADF2CFA9AC2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B9AB81F-B334-4D8F-B3EA-16F392846330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A8FC60-DBC7-451F-BC2F-81EBC61AF2FA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BA3DFAA-CA7A-421F-93BD-C3AB99F6603A}"/>
              </a:ext>
            </a:extLst>
          </p:cNvPr>
          <p:cNvSpPr/>
          <p:nvPr userDrawn="1"/>
        </p:nvSpPr>
        <p:spPr>
          <a:xfrm>
            <a:off x="-346" y="6419162"/>
            <a:ext cx="12192346" cy="4388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4B3E18-06F3-4359-90C8-4B66E56445D0}"/>
              </a:ext>
            </a:extLst>
          </p:cNvPr>
          <p:cNvSpPr/>
          <p:nvPr userDrawn="1"/>
        </p:nvSpPr>
        <p:spPr>
          <a:xfrm>
            <a:off x="3633" y="6279672"/>
            <a:ext cx="12188367" cy="125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73DD533-707D-45D2-867B-FCA2892E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Date Placeholder 3">
            <a:extLst>
              <a:ext uri="{FF2B5EF4-FFF2-40B4-BE49-F238E27FC236}">
                <a16:creationId xmlns:a16="http://schemas.microsoft.com/office/drawing/2014/main" id="{A95865CC-04A7-4CF4-A85C-B071C09C66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C2260D8-1F10-48F6-BCEC-67265F833E59}" type="datetime1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003D646D-6274-49BF-B311-CAA9551A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76C23077-FF05-4F05-87A9-DC0B9017A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31839" cy="153183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025D581-4A7C-42E9-8D4D-449705575A23}"/>
              </a:ext>
            </a:extLst>
          </p:cNvPr>
          <p:cNvGrpSpPr/>
          <p:nvPr userDrawn="1"/>
        </p:nvGrpSpPr>
        <p:grpSpPr>
          <a:xfrm rot="5400000">
            <a:off x="11318078" y="707299"/>
            <a:ext cx="910099" cy="99010"/>
            <a:chOff x="622418" y="280927"/>
            <a:chExt cx="2335705" cy="25410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9FC111-E5E1-462E-A193-23708C977DA6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3EAC290-55BA-4064-ABCD-BB324F4AD05F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FE8A844-A18C-4AAE-B31A-F4C904A01FCB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26FFE13-BDCE-47D5-B075-21756253A83C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3A49C3E-7337-48F8-B2A7-51F5B509C498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09AC88E-97C2-40BC-8717-7D8864A283BC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13639F5-FB13-4D32-9F95-8CBED4AB7D54}"/>
              </a:ext>
            </a:extLst>
          </p:cNvPr>
          <p:cNvSpPr/>
          <p:nvPr userDrawn="1"/>
        </p:nvSpPr>
        <p:spPr>
          <a:xfrm>
            <a:off x="-346" y="6419162"/>
            <a:ext cx="12192346" cy="4388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973F75-B9E8-4FE5-BD2B-0ED681FCC637}"/>
              </a:ext>
            </a:extLst>
          </p:cNvPr>
          <p:cNvSpPr/>
          <p:nvPr userDrawn="1"/>
        </p:nvSpPr>
        <p:spPr>
          <a:xfrm>
            <a:off x="3633" y="6279672"/>
            <a:ext cx="12188367" cy="125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E90769A2-E44A-4B60-894B-7D52B925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206270D9-699B-4A3B-9B74-FE5D25F5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C2260D8-1F10-48F6-BCEC-67265F833E59}" type="datetime1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FA4835A4-8656-4820-9BB3-7A2CF16A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E1F492E-EDD9-4136-999E-A3C85CBE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31839" cy="153183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4B720C1-4776-4E33-BDFA-EDD392049263}"/>
              </a:ext>
            </a:extLst>
          </p:cNvPr>
          <p:cNvGrpSpPr/>
          <p:nvPr userDrawn="1"/>
        </p:nvGrpSpPr>
        <p:grpSpPr>
          <a:xfrm rot="5400000">
            <a:off x="11318078" y="707299"/>
            <a:ext cx="910099" cy="99010"/>
            <a:chOff x="622418" y="280927"/>
            <a:chExt cx="2335705" cy="2541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4B1795-82EB-4816-93AC-9E02C3EC2435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EBF4F5B-1B0C-459C-8D54-B521E9D0147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7269DA-2D42-4DE5-84FA-53C07B8FB1EF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81D272-451E-4333-AFAD-84AEE1220D80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7101B2E-A2C5-41EA-89EF-254D6344CEBA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5C9A15-65E4-451E-90A9-C2E04118278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77A3269-C070-427D-8A88-EB43CDB45F74}"/>
              </a:ext>
            </a:extLst>
          </p:cNvPr>
          <p:cNvSpPr/>
          <p:nvPr userDrawn="1"/>
        </p:nvSpPr>
        <p:spPr>
          <a:xfrm>
            <a:off x="-346" y="6419162"/>
            <a:ext cx="12192346" cy="4388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BE7676-829A-4EAE-B873-899C0EBE777C}"/>
              </a:ext>
            </a:extLst>
          </p:cNvPr>
          <p:cNvSpPr/>
          <p:nvPr userDrawn="1"/>
        </p:nvSpPr>
        <p:spPr>
          <a:xfrm>
            <a:off x="3633" y="6279672"/>
            <a:ext cx="12188367" cy="125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DA803E58-1EBD-451A-8934-72BDC9A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2C2FAB-7062-4C4C-A3F1-0B49A3AE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C2260D8-1F10-48F6-BCEC-67265F833E59}" type="datetime1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2BBF0F66-EE64-4B61-8E78-B95452C2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-9939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solidFill>
            <a:srgbClr val="00B050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B6749C9E-5A8A-43C2-9762-4DD054B73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31839" cy="153183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2B72A25-7CD1-4EB8-9DFD-1E764589E606}"/>
              </a:ext>
            </a:extLst>
          </p:cNvPr>
          <p:cNvGrpSpPr/>
          <p:nvPr userDrawn="1"/>
        </p:nvGrpSpPr>
        <p:grpSpPr>
          <a:xfrm rot="5400000">
            <a:off x="11318078" y="707299"/>
            <a:ext cx="910099" cy="99010"/>
            <a:chOff x="622418" y="280927"/>
            <a:chExt cx="2335705" cy="25410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8C4866-26F8-4F6C-93CB-53C8B1F9F8C3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FC09A83-11B7-4E8F-83D2-E68093369EB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0F4251-9D65-40C2-BC06-9641926F83AD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2C6700E-DF74-400C-A45C-FC547C2CABF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223D88F-925B-438B-BEF4-6A2A2D9592BC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AF9A667-8F9A-499B-A34A-0360E221B198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97FA5C2-EA84-46E1-B197-2B4B1E24303A}"/>
              </a:ext>
            </a:extLst>
          </p:cNvPr>
          <p:cNvSpPr/>
          <p:nvPr userDrawn="1"/>
        </p:nvSpPr>
        <p:spPr>
          <a:xfrm>
            <a:off x="0" y="6409301"/>
            <a:ext cx="12192346" cy="4388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1DB3CE-AC05-4356-A5C4-9B2427267957}"/>
              </a:ext>
            </a:extLst>
          </p:cNvPr>
          <p:cNvSpPr/>
          <p:nvPr userDrawn="1"/>
        </p:nvSpPr>
        <p:spPr>
          <a:xfrm>
            <a:off x="3979" y="6279750"/>
            <a:ext cx="12188367" cy="125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A97AEF76-6840-403A-A5DA-95C268BF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625" y="6446916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06A4A5E7-0B91-4883-9E00-18443532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1741" y="6440214"/>
            <a:ext cx="258485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C2260D8-1F10-48F6-BCEC-67265F833E59}" type="datetime1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4C10D6B3-4241-4B4A-B7C3-0F7CF45384D5}"/>
              </a:ext>
            </a:extLst>
          </p:cNvPr>
          <p:cNvSpPr txBox="1">
            <a:spLocks/>
          </p:cNvSpPr>
          <p:nvPr userDrawn="1"/>
        </p:nvSpPr>
        <p:spPr>
          <a:xfrm>
            <a:off x="10996897" y="6440214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8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8952E13-C2AB-47D9-922B-F860EA6851A2}"/>
              </a:ext>
            </a:extLst>
          </p:cNvPr>
          <p:cNvSpPr/>
          <p:nvPr userDrawn="1"/>
        </p:nvSpPr>
        <p:spPr>
          <a:xfrm>
            <a:off x="8218426" y="276289"/>
            <a:ext cx="176394" cy="1763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ouble Wave 17">
            <a:extLst>
              <a:ext uri="{FF2B5EF4-FFF2-40B4-BE49-F238E27FC236}">
                <a16:creationId xmlns:a16="http://schemas.microsoft.com/office/drawing/2014/main" id="{369E06E5-56B8-48FC-A15D-1306DC24D14C}"/>
              </a:ext>
            </a:extLst>
          </p:cNvPr>
          <p:cNvSpPr/>
          <p:nvPr userDrawn="1"/>
        </p:nvSpPr>
        <p:spPr>
          <a:xfrm rot="20834969">
            <a:off x="813168" y="1054780"/>
            <a:ext cx="9936010" cy="4065246"/>
          </a:xfrm>
          <a:prstGeom prst="doubleWav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Brain">
            <a:extLst>
              <a:ext uri="{FF2B5EF4-FFF2-40B4-BE49-F238E27FC236}">
                <a16:creationId xmlns:a16="http://schemas.microsoft.com/office/drawing/2014/main" id="{9E66DF53-FDED-46ED-8FF9-167341DC0B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68404">
            <a:off x="6143356" y="5372019"/>
            <a:ext cx="589950" cy="589950"/>
          </a:xfrm>
          <a:prstGeom prst="rect">
            <a:avLst/>
          </a:prstGeom>
        </p:spPr>
      </p:pic>
      <p:pic>
        <p:nvPicPr>
          <p:cNvPr id="22" name="Graphic 21" descr="Heart with pulse">
            <a:extLst>
              <a:ext uri="{FF2B5EF4-FFF2-40B4-BE49-F238E27FC236}">
                <a16:creationId xmlns:a16="http://schemas.microsoft.com/office/drawing/2014/main" id="{9B17F10F-D30C-46AD-9563-9261B45759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74046">
            <a:off x="301543" y="5373718"/>
            <a:ext cx="629439" cy="629439"/>
          </a:xfrm>
          <a:prstGeom prst="rect">
            <a:avLst/>
          </a:prstGeom>
        </p:spPr>
      </p:pic>
      <p:pic>
        <p:nvPicPr>
          <p:cNvPr id="24" name="Graphic 23" descr="Classroom">
            <a:extLst>
              <a:ext uri="{FF2B5EF4-FFF2-40B4-BE49-F238E27FC236}">
                <a16:creationId xmlns:a16="http://schemas.microsoft.com/office/drawing/2014/main" id="{F1CB7DF3-3A8B-4D99-9382-2899A613C0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93256">
            <a:off x="4737883" y="291693"/>
            <a:ext cx="649083" cy="649083"/>
          </a:xfrm>
          <a:prstGeom prst="rect">
            <a:avLst/>
          </a:prstGeom>
        </p:spPr>
      </p:pic>
      <p:pic>
        <p:nvPicPr>
          <p:cNvPr id="26" name="Graphic 25" descr="Graduation cap">
            <a:extLst>
              <a:ext uri="{FF2B5EF4-FFF2-40B4-BE49-F238E27FC236}">
                <a16:creationId xmlns:a16="http://schemas.microsoft.com/office/drawing/2014/main" id="{1514A190-6901-4E7C-BA6F-5A6682A56D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14091">
            <a:off x="11176628" y="2091865"/>
            <a:ext cx="686629" cy="686629"/>
          </a:xfrm>
          <a:prstGeom prst="rect">
            <a:avLst/>
          </a:prstGeom>
        </p:spPr>
      </p:pic>
      <p:pic>
        <p:nvPicPr>
          <p:cNvPr id="28" name="Graphic 27" descr="Diploma roll">
            <a:extLst>
              <a:ext uri="{FF2B5EF4-FFF2-40B4-BE49-F238E27FC236}">
                <a16:creationId xmlns:a16="http://schemas.microsoft.com/office/drawing/2014/main" id="{18E9477A-5FA2-429D-A4D9-2A6041C8A72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86963" y="115848"/>
            <a:ext cx="686629" cy="686629"/>
          </a:xfrm>
          <a:prstGeom prst="rect">
            <a:avLst/>
          </a:prstGeom>
        </p:spPr>
      </p:pic>
      <p:pic>
        <p:nvPicPr>
          <p:cNvPr id="31" name="Picture 30" descr="A picture containing black, fireworks, phone&#10;&#10;Description automatically generated">
            <a:extLst>
              <a:ext uri="{FF2B5EF4-FFF2-40B4-BE49-F238E27FC236}">
                <a16:creationId xmlns:a16="http://schemas.microsoft.com/office/drawing/2014/main" id="{69EBBD81-FEF7-4806-BCF7-8D106AE0C6D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20508922">
            <a:off x="9680223" y="4324389"/>
            <a:ext cx="1894337" cy="1794885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A52C82B8-D5B3-40B5-8EA5-53677AC10F2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230535" y="459163"/>
            <a:ext cx="969945" cy="969945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C7B137AB-879B-43EE-8128-FDBEC2E2A1A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531839" cy="15318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C62650-637D-4E76-822E-C98FF86864C8}"/>
              </a:ext>
            </a:extLst>
          </p:cNvPr>
          <p:cNvSpPr/>
          <p:nvPr userDrawn="1"/>
        </p:nvSpPr>
        <p:spPr>
          <a:xfrm>
            <a:off x="-346" y="6419162"/>
            <a:ext cx="12192346" cy="4388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B26E27-5484-4F8E-926C-A43C4A2E10D4}"/>
              </a:ext>
            </a:extLst>
          </p:cNvPr>
          <p:cNvSpPr/>
          <p:nvPr userDrawn="1"/>
        </p:nvSpPr>
        <p:spPr>
          <a:xfrm>
            <a:off x="3633" y="6279672"/>
            <a:ext cx="12188367" cy="125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916F1BE-DA8B-407E-8231-CCE7584B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35722AD-643A-4C8C-9F3D-599DE4827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C2260D8-1F10-48F6-BCEC-67265F833E59}" type="datetime1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1AC2A49-D6B6-458E-A7E6-F872D9DA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4812B08D-E889-4BF6-9EC3-F34B4CEC7EB3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6" r:id="rId2"/>
    <p:sldLayoutId id="2147483707" r:id="rId3"/>
    <p:sldLayoutId id="2147483722" r:id="rId4"/>
    <p:sldLayoutId id="2147483709" r:id="rId5"/>
    <p:sldLayoutId id="2147483716" r:id="rId6"/>
    <p:sldLayoutId id="2147483710" r:id="rId7"/>
    <p:sldLayoutId id="2147483724" r:id="rId8"/>
    <p:sldLayoutId id="2147483711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D89BAF-5ECD-4D26-A655-4D436D2B1422}"/>
              </a:ext>
            </a:extLst>
          </p:cNvPr>
          <p:cNvSpPr txBox="1">
            <a:spLocks/>
          </p:cNvSpPr>
          <p:nvPr/>
        </p:nvSpPr>
        <p:spPr>
          <a:xfrm>
            <a:off x="1066800" y="2865615"/>
            <a:ext cx="10058400" cy="12522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vi-V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website bán mỹ phẩm cho cửa hàng Lan Hương sử dụng Servlet, JSP và MySQL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016F42-6CC4-427F-82E7-E4AA9D663984}"/>
              </a:ext>
            </a:extLst>
          </p:cNvPr>
          <p:cNvSpPr txBox="1">
            <a:spLocks/>
          </p:cNvSpPr>
          <p:nvPr/>
        </p:nvSpPr>
        <p:spPr>
          <a:xfrm>
            <a:off x="2667000" y="1513083"/>
            <a:ext cx="6858000" cy="8429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TỐT NGHIỆP</a:t>
            </a:r>
          </a:p>
          <a:p>
            <a:pPr>
              <a:lnSpc>
                <a:spcPct val="140000"/>
              </a:lnSpc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NGÀNH KỸ THUẬT PHẦN MỀM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910107-AB0D-47AE-BEC4-C52B4293E5ED}"/>
              </a:ext>
            </a:extLst>
          </p:cNvPr>
          <p:cNvSpPr txBox="1">
            <a:spLocks/>
          </p:cNvSpPr>
          <p:nvPr/>
        </p:nvSpPr>
        <p:spPr>
          <a:xfrm>
            <a:off x="2667000" y="177606"/>
            <a:ext cx="6858000" cy="8429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vi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HÀ NỘI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8DD235-9512-4728-801F-4D86812BA46B}"/>
              </a:ext>
            </a:extLst>
          </p:cNvPr>
          <p:cNvSpPr txBox="1">
            <a:spLocks/>
          </p:cNvSpPr>
          <p:nvPr/>
        </p:nvSpPr>
        <p:spPr>
          <a:xfrm>
            <a:off x="1627094" y="5057891"/>
            <a:ext cx="8937811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HIỆN: PHẠM QUỐC C</a:t>
            </a:r>
            <a:r>
              <a:rPr lang="vi-VN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</a:p>
          <a:p>
            <a:pPr marL="0" indent="0">
              <a:tabLst>
                <a:tab pos="3200400" algn="l"/>
              </a:tabLst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1141360205</a:t>
            </a: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7BA4-B8FF-457E-8E3F-084DB1AFFF5E}"/>
              </a:ext>
            </a:extLst>
          </p:cNvPr>
          <p:cNvCxnSpPr>
            <a:cxnSpLocks/>
          </p:cNvCxnSpPr>
          <p:nvPr/>
        </p:nvCxnSpPr>
        <p:spPr>
          <a:xfrm flipV="1">
            <a:off x="5244352" y="1208130"/>
            <a:ext cx="170329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009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E02D31-3B19-49A1-ABC7-5795CA524B52}"/>
              </a:ext>
            </a:extLst>
          </p:cNvPr>
          <p:cNvSpPr txBox="1"/>
          <p:nvPr/>
        </p:nvSpPr>
        <p:spPr>
          <a:xfrm>
            <a:off x="892666" y="1634256"/>
            <a:ext cx="3065769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Usecase dành cho khách hàng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12D5AB-06F6-40D2-9AE1-6D80047A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0D33D-F383-4E5E-908A-C2AC0443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6AC4-D417-4D46-8DC5-610942B7DA74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958DE-097D-44B0-B4FC-A7CC66793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9" t="1905" r="4651" b="5328"/>
          <a:stretch/>
        </p:blipFill>
        <p:spPr>
          <a:xfrm>
            <a:off x="3958435" y="327991"/>
            <a:ext cx="7231863" cy="57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E02D31-3B19-49A1-ABC7-5795CA524B52}"/>
              </a:ext>
            </a:extLst>
          </p:cNvPr>
          <p:cNvSpPr txBox="1"/>
          <p:nvPr/>
        </p:nvSpPr>
        <p:spPr>
          <a:xfrm>
            <a:off x="912548" y="1644195"/>
            <a:ext cx="313175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Usecase dành cho ng</a:t>
            </a:r>
            <a:r>
              <a:rPr lang="vi-V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 quản trị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E3C449-FEDF-4025-B0BD-160CBA81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39FC7-229E-4810-BD11-98CAD612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D6589-2C71-4809-AB25-4B42CAA0B3A7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8A1D0-0CA2-42C6-B0E9-F550063A4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" t="4575" r="12838" b="5780"/>
          <a:stretch/>
        </p:blipFill>
        <p:spPr>
          <a:xfrm>
            <a:off x="4396928" y="208723"/>
            <a:ext cx="5874948" cy="59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E02D31-3B19-49A1-ABC7-5795CA524B52}"/>
              </a:ext>
            </a:extLst>
          </p:cNvPr>
          <p:cNvSpPr txBox="1"/>
          <p:nvPr/>
        </p:nvSpPr>
        <p:spPr>
          <a:xfrm>
            <a:off x="875520" y="1981003"/>
            <a:ext cx="2575112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lớp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7CFA5-28D1-4E56-B88F-540FDAAF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68751-DEA0-42F1-AFCF-71515DC1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57EB1-9CD2-495C-A951-1DB0B25047DD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09808-56D7-4B35-9A8F-23E0A870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04" y="461075"/>
            <a:ext cx="8509075" cy="56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0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ACD934-DB37-4E07-884A-CCECBAA8861F}"/>
              </a:ext>
            </a:extLst>
          </p:cNvPr>
          <p:cNvCxnSpPr>
            <a:cxnSpLocks/>
          </p:cNvCxnSpPr>
          <p:nvPr/>
        </p:nvCxnSpPr>
        <p:spPr>
          <a:xfrm>
            <a:off x="1610139" y="1206217"/>
            <a:ext cx="8699273" cy="4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207A0B-8369-4883-941B-AAAA9236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26" y="566399"/>
            <a:ext cx="7743362" cy="639818"/>
          </a:xfrm>
        </p:spPr>
        <p:txBody>
          <a:bodyPr>
            <a:no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4. Cài đặt ch</a:t>
            </a:r>
            <a: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ơng trình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603C7B-CF45-4C61-B4F5-EE33E5DA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2B68F-C9E3-4ACA-96DE-94CF9D9ADA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73726284-B3FC-4196-AB7E-79EFFC9E66F3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F1AE79-B832-4D84-9AE8-743CAEC81ECA}"/>
              </a:ext>
            </a:extLst>
          </p:cNvPr>
          <p:cNvPicPr/>
          <p:nvPr/>
        </p:nvPicPr>
        <p:blipFill rotWithShape="1">
          <a:blip r:embed="rId2"/>
          <a:srcRect l="657" t="1579" r="406"/>
          <a:stretch/>
        </p:blipFill>
        <p:spPr bwMode="auto">
          <a:xfrm>
            <a:off x="250407" y="2458288"/>
            <a:ext cx="5550342" cy="3193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3CC5B-1F95-4E75-8A57-BEE47648A2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458288"/>
            <a:ext cx="5550342" cy="3193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00D8A-2FFC-42BD-9FAE-522703A95173}"/>
              </a:ext>
            </a:extLst>
          </p:cNvPr>
          <p:cNvSpPr txBox="1"/>
          <p:nvPr/>
        </p:nvSpPr>
        <p:spPr>
          <a:xfrm>
            <a:off x="1264792" y="1745790"/>
            <a:ext cx="3521571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C6633-7C0E-4335-9542-FA5A511E4327}"/>
              </a:ext>
            </a:extLst>
          </p:cNvPr>
          <p:cNvSpPr txBox="1"/>
          <p:nvPr/>
        </p:nvSpPr>
        <p:spPr>
          <a:xfrm>
            <a:off x="7110385" y="1745790"/>
            <a:ext cx="3521571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ký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3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93AC3-2F76-4139-AE47-03319D4A5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D23A2-A02A-45F9-A7CD-5F993C3BB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8F5B0-AD64-4EAB-8943-B4410322D8A3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ECCAF-F1C6-4AE2-B60C-BBF2742EE532}"/>
              </a:ext>
            </a:extLst>
          </p:cNvPr>
          <p:cNvSpPr txBox="1"/>
          <p:nvPr/>
        </p:nvSpPr>
        <p:spPr>
          <a:xfrm>
            <a:off x="871525" y="2053903"/>
            <a:ext cx="2014101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chủ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BA6CB2-8CD7-4F0A-8534-B05ABC39F685}"/>
              </a:ext>
            </a:extLst>
          </p:cNvPr>
          <p:cNvPicPr/>
          <p:nvPr/>
        </p:nvPicPr>
        <p:blipFill rotWithShape="1">
          <a:blip r:embed="rId2"/>
          <a:srcRect b="18497"/>
          <a:stretch/>
        </p:blipFill>
        <p:spPr>
          <a:xfrm>
            <a:off x="2959300" y="56138"/>
            <a:ext cx="6920195" cy="62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3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E02D31-3B19-49A1-ABC7-5795CA524B52}"/>
              </a:ext>
            </a:extLst>
          </p:cNvPr>
          <p:cNvSpPr txBox="1"/>
          <p:nvPr/>
        </p:nvSpPr>
        <p:spPr>
          <a:xfrm>
            <a:off x="1021734" y="1900343"/>
            <a:ext cx="2307464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Sản phẩm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93AC3-2F76-4139-AE47-03319D4A5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D23A2-A02A-45F9-A7CD-5F993C3BB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8F5B0-AD64-4EAB-8943-B4410322D8A3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1A8E9-60C0-4E58-9161-99B9B6888121}"/>
              </a:ext>
            </a:extLst>
          </p:cNvPr>
          <p:cNvPicPr/>
          <p:nvPr/>
        </p:nvPicPr>
        <p:blipFill rotWithShape="1">
          <a:blip r:embed="rId2"/>
          <a:srcRect b="26071"/>
          <a:stretch/>
        </p:blipFill>
        <p:spPr>
          <a:xfrm>
            <a:off x="3450699" y="46037"/>
            <a:ext cx="5862265" cy="61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E02D31-3B19-49A1-ABC7-5795CA524B52}"/>
              </a:ext>
            </a:extLst>
          </p:cNvPr>
          <p:cNvSpPr txBox="1"/>
          <p:nvPr/>
        </p:nvSpPr>
        <p:spPr>
          <a:xfrm>
            <a:off x="854819" y="2128636"/>
            <a:ext cx="2279184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Giỏ hàng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5C101-DA19-43F5-AFA6-8CFF46B5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CB259-ED0F-4B54-BDAA-9AF54430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008B-18AF-4D23-81B8-B6DB957221E5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C790F-E4A9-4FEA-A8A0-69C74E6A5F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81347" y="124238"/>
            <a:ext cx="6478269" cy="61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1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E02D31-3B19-49A1-ABC7-5795CA524B52}"/>
              </a:ext>
            </a:extLst>
          </p:cNvPr>
          <p:cNvSpPr txBox="1"/>
          <p:nvPr/>
        </p:nvSpPr>
        <p:spPr>
          <a:xfrm>
            <a:off x="854305" y="2295035"/>
            <a:ext cx="2298037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Thanh toán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36E2E5-0D1A-446D-ABCE-9320187B7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74D66-B951-4D5A-AB26-7E5ED7F2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94EF-85F6-469F-9EDF-F06B3115FA8B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26A56-1321-414C-9CD9-919097F925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0742" y="125608"/>
            <a:ext cx="6637701" cy="610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E02D31-3B19-49A1-ABC7-5795CA524B52}"/>
              </a:ext>
            </a:extLst>
          </p:cNvPr>
          <p:cNvSpPr txBox="1"/>
          <p:nvPr/>
        </p:nvSpPr>
        <p:spPr>
          <a:xfrm>
            <a:off x="206188" y="2295035"/>
            <a:ext cx="2474258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Thanh toán qua Paypal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A61D6-F3CB-40D4-9B78-B63DFAAF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3EEDD-482B-4599-989D-457D3B36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BE25-E03D-4396-BD4B-29AD7A537B41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5380B-1642-4973-9B94-8466A809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563" y="299319"/>
            <a:ext cx="4023360" cy="5592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D248EF-6D70-4C89-A1E0-7DF9D423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176" y="299319"/>
            <a:ext cx="3749040" cy="5560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24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A61D6-F3CB-40D4-9B78-B63DFAAF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3EEDD-482B-4599-989D-457D3B36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BE25-E03D-4396-BD4B-29AD7A537B41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B855BA-DAB0-4933-A032-AFD807514E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18029" y="827970"/>
            <a:ext cx="4099560" cy="192214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1BBBF6D-ABCB-44F2-A998-D7995CB454C7}"/>
              </a:ext>
            </a:extLst>
          </p:cNvPr>
          <p:cNvGrpSpPr/>
          <p:nvPr/>
        </p:nvGrpSpPr>
        <p:grpSpPr>
          <a:xfrm>
            <a:off x="6541936" y="827970"/>
            <a:ext cx="3779520" cy="4413321"/>
            <a:chOff x="6541936" y="827970"/>
            <a:chExt cx="3779520" cy="44133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13AC4F-CD32-4522-9F9C-6442CC368D8C}"/>
                </a:ext>
              </a:extLst>
            </p:cNvPr>
            <p:cNvPicPr/>
            <p:nvPr/>
          </p:nvPicPr>
          <p:blipFill rotWithShape="1">
            <a:blip r:embed="rId3"/>
            <a:srcRect t="13208"/>
            <a:stretch/>
          </p:blipFill>
          <p:spPr bwMode="auto">
            <a:xfrm>
              <a:off x="6541936" y="827970"/>
              <a:ext cx="3779520" cy="6356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FB292E-1C18-4630-9DCA-ACA3A89DB0D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541936" y="1600201"/>
              <a:ext cx="3779520" cy="364109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8079896-39AD-4615-A2AA-5D1C9970783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029" y="3523090"/>
            <a:ext cx="3895725" cy="1402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631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71D8D3-5B9E-4282-B47B-AE258FEABE16}"/>
              </a:ext>
            </a:extLst>
          </p:cNvPr>
          <p:cNvCxnSpPr>
            <a:cxnSpLocks/>
          </p:cNvCxnSpPr>
          <p:nvPr/>
        </p:nvCxnSpPr>
        <p:spPr>
          <a:xfrm>
            <a:off x="968188" y="1445267"/>
            <a:ext cx="94577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601" y="801159"/>
            <a:ext cx="6241580" cy="63981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B99FA-5692-457A-B87E-585A778D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66398-991E-404E-9BCC-1CDEC79C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74F4-F22F-4916-9C33-56BCFABF0584}" type="datetime1">
              <a:rPr lang="en-US" smtClean="0"/>
              <a:t>5/17/2020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56D72C-FB64-44D3-9B85-93E5419FDFA6}"/>
              </a:ext>
            </a:extLst>
          </p:cNvPr>
          <p:cNvGrpSpPr/>
          <p:nvPr/>
        </p:nvGrpSpPr>
        <p:grpSpPr>
          <a:xfrm>
            <a:off x="1296177" y="1515770"/>
            <a:ext cx="10085293" cy="4636703"/>
            <a:chOff x="968187" y="1376623"/>
            <a:chExt cx="10085293" cy="4636703"/>
          </a:xfrm>
        </p:grpSpPr>
        <p:grpSp>
          <p:nvGrpSpPr>
            <p:cNvPr id="17" name="Google Shape;212;p26">
              <a:extLst>
                <a:ext uri="{FF2B5EF4-FFF2-40B4-BE49-F238E27FC236}">
                  <a16:creationId xmlns:a16="http://schemas.microsoft.com/office/drawing/2014/main" id="{E070B87E-207F-4072-93C7-2F324F4D6FB5}"/>
                </a:ext>
              </a:extLst>
            </p:cNvPr>
            <p:cNvGrpSpPr/>
            <p:nvPr/>
          </p:nvGrpSpPr>
          <p:grpSpPr>
            <a:xfrm>
              <a:off x="968187" y="1376623"/>
              <a:ext cx="10078569" cy="4636703"/>
              <a:chOff x="-1" y="-331427"/>
              <a:chExt cx="10078569" cy="3986707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8" name="Google Shape;213;p26">
                <a:extLst>
                  <a:ext uri="{FF2B5EF4-FFF2-40B4-BE49-F238E27FC236}">
                    <a16:creationId xmlns:a16="http://schemas.microsoft.com/office/drawing/2014/main" id="{5BCD1038-08E2-4F22-B507-584895AD0B04}"/>
                  </a:ext>
                </a:extLst>
              </p:cNvPr>
              <p:cNvSpPr/>
              <p:nvPr/>
            </p:nvSpPr>
            <p:spPr>
              <a:xfrm>
                <a:off x="-1" y="-331427"/>
                <a:ext cx="10058400" cy="707593"/>
              </a:xfrm>
              <a:prstGeom prst="roundRect">
                <a:avLst>
                  <a:gd name="adj" fmla="val 16667"/>
                </a:avLst>
              </a:prstGeom>
              <a:grp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Google Shape;214;p26">
                <a:extLst>
                  <a:ext uri="{FF2B5EF4-FFF2-40B4-BE49-F238E27FC236}">
                    <a16:creationId xmlns:a16="http://schemas.microsoft.com/office/drawing/2014/main" id="{12D32289-0F89-4DE5-A948-3FFA009658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50" y="-178179"/>
                <a:ext cx="9966960" cy="39310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chemeClr val="lt1"/>
                  </a:buClr>
                  <a:buSzPts val="3600"/>
                </a:pPr>
                <a:r>
                  <a:rPr lang="en-US" sz="3200" b="0" i="0" u="none" strike="noStrike" cap="none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1. </a:t>
                </a:r>
                <a:r>
                  <a:rPr lang="en-US" sz="32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Tổng quan đề tài</a:t>
                </a:r>
                <a:endParaRPr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Google Shape;215;p26">
                <a:extLst>
                  <a:ext uri="{FF2B5EF4-FFF2-40B4-BE49-F238E27FC236}">
                    <a16:creationId xmlns:a16="http://schemas.microsoft.com/office/drawing/2014/main" id="{8A01701C-8A99-4E6E-9FF2-D08337FE4CDF}"/>
                  </a:ext>
                </a:extLst>
              </p:cNvPr>
              <p:cNvSpPr/>
              <p:nvPr/>
            </p:nvSpPr>
            <p:spPr>
              <a:xfrm>
                <a:off x="6722" y="1308130"/>
                <a:ext cx="10058400" cy="707593"/>
              </a:xfrm>
              <a:prstGeom prst="roundRect">
                <a:avLst>
                  <a:gd name="adj" fmla="val 16667"/>
                </a:avLst>
              </a:prstGeom>
              <a:grp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Google Shape;216;p26">
                <a:extLst>
                  <a:ext uri="{FF2B5EF4-FFF2-40B4-BE49-F238E27FC236}">
                    <a16:creationId xmlns:a16="http://schemas.microsoft.com/office/drawing/2014/main" id="{0D9E182E-58A6-4816-81E3-F33D135B2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50" y="1444285"/>
                <a:ext cx="9966960" cy="39310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chemeClr val="lt1"/>
                  </a:buClr>
                  <a:buSzPts val="3600"/>
                </a:pPr>
                <a:r>
                  <a:rPr lang="en-US" sz="32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3</a:t>
                </a:r>
                <a:r>
                  <a:rPr lang="en-US" sz="3200" b="0" i="0" u="none" strike="noStrike" cap="none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. </a:t>
                </a:r>
                <a:r>
                  <a:rPr lang="en-US" sz="32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Phân tích thiết kế hệ thống</a:t>
                </a:r>
                <a:endParaRPr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Google Shape;217;p26">
                <a:extLst>
                  <a:ext uri="{FF2B5EF4-FFF2-40B4-BE49-F238E27FC236}">
                    <a16:creationId xmlns:a16="http://schemas.microsoft.com/office/drawing/2014/main" id="{AAD78656-4081-4350-B14D-A1738A9F1538}"/>
                  </a:ext>
                </a:extLst>
              </p:cNvPr>
              <p:cNvSpPr/>
              <p:nvPr/>
            </p:nvSpPr>
            <p:spPr>
              <a:xfrm>
                <a:off x="13445" y="2127909"/>
                <a:ext cx="10058400" cy="707593"/>
              </a:xfrm>
              <a:prstGeom prst="roundRect">
                <a:avLst>
                  <a:gd name="adj" fmla="val 16667"/>
                </a:avLst>
              </a:prstGeom>
              <a:grp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Google Shape;218;p26">
                <a:extLst>
                  <a:ext uri="{FF2B5EF4-FFF2-40B4-BE49-F238E27FC236}">
                    <a16:creationId xmlns:a16="http://schemas.microsoft.com/office/drawing/2014/main" id="{5E2B252F-4826-41D9-A2E8-7B2060E65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50" y="2272608"/>
                <a:ext cx="9966960" cy="39310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buClr>
                    <a:schemeClr val="lt1"/>
                  </a:buClr>
                  <a:buSzPts val="3600"/>
                </a:pPr>
                <a:r>
                  <a:rPr lang="en-US" sz="32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4</a:t>
                </a:r>
                <a:r>
                  <a:rPr lang="en-US" sz="3200" b="0" i="0" u="none" strike="noStrike" cap="none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. </a:t>
                </a:r>
                <a:r>
                  <a:rPr lang="en-US" sz="32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Cài đặt ch</a:t>
                </a:r>
                <a:r>
                  <a:rPr lang="vi-VN" sz="32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ư</a:t>
                </a:r>
                <a:r>
                  <a:rPr lang="en-US" sz="32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ơng trình</a:t>
                </a:r>
                <a:endParaRPr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Google Shape;219;p26">
                <a:extLst>
                  <a:ext uri="{FF2B5EF4-FFF2-40B4-BE49-F238E27FC236}">
                    <a16:creationId xmlns:a16="http://schemas.microsoft.com/office/drawing/2014/main" id="{7614543B-564A-47FA-B7D4-A9BFB27118D1}"/>
                  </a:ext>
                </a:extLst>
              </p:cNvPr>
              <p:cNvSpPr/>
              <p:nvPr/>
            </p:nvSpPr>
            <p:spPr>
              <a:xfrm>
                <a:off x="20168" y="2947687"/>
                <a:ext cx="10058400" cy="707593"/>
              </a:xfrm>
              <a:prstGeom prst="roundRect">
                <a:avLst>
                  <a:gd name="adj" fmla="val 16667"/>
                </a:avLst>
              </a:prstGeom>
              <a:grp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Google Shape;220;p26">
                <a:extLst>
                  <a:ext uri="{FF2B5EF4-FFF2-40B4-BE49-F238E27FC236}">
                    <a16:creationId xmlns:a16="http://schemas.microsoft.com/office/drawing/2014/main" id="{A83F8151-12E3-4674-B24E-81CEC5456B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50" y="3092387"/>
                <a:ext cx="9966960" cy="39310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37150" tIns="137150" rIns="137150" bIns="13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600"/>
                  <a:buFont typeface="Calibri"/>
                  <a:buNone/>
                </a:pPr>
                <a:r>
                  <a:rPr lang="en-US" sz="32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5</a:t>
                </a:r>
                <a:r>
                  <a:rPr lang="en-US" sz="3200" b="0" i="0" u="none" strike="noStrike" cap="none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. Kết luận</a:t>
                </a:r>
                <a:endParaRPr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Google Shape;213;p26">
              <a:extLst>
                <a:ext uri="{FF2B5EF4-FFF2-40B4-BE49-F238E27FC236}">
                  <a16:creationId xmlns:a16="http://schemas.microsoft.com/office/drawing/2014/main" id="{04F2C94C-E837-4578-A1AB-52B849FCD47C}"/>
                </a:ext>
              </a:extLst>
            </p:cNvPr>
            <p:cNvSpPr/>
            <p:nvPr/>
          </p:nvSpPr>
          <p:spPr>
            <a:xfrm>
              <a:off x="995080" y="2330059"/>
              <a:ext cx="10058400" cy="82296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Google Shape;214;p26">
              <a:extLst>
                <a:ext uri="{FF2B5EF4-FFF2-40B4-BE49-F238E27FC236}">
                  <a16:creationId xmlns:a16="http://schemas.microsoft.com/office/drawing/2014/main" id="{1147F70B-D409-458A-B354-ABF223B8F146}"/>
                </a:ext>
              </a:extLst>
            </p:cNvPr>
            <p:cNvSpPr txBox="1">
              <a:spLocks/>
            </p:cNvSpPr>
            <p:nvPr/>
          </p:nvSpPr>
          <p:spPr>
            <a:xfrm>
              <a:off x="1010338" y="2488415"/>
              <a:ext cx="9966960" cy="457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3600"/>
              </a:pPr>
              <a:r>
                <a:rPr lang="en-US" sz="32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2</a:t>
              </a:r>
              <a:r>
                <a:rPr lang="en-US" sz="3200" b="0" i="0" u="none" strike="noStrike" cap="none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 </a:t>
              </a:r>
              <a:r>
                <a:rPr lang="en-US" sz="32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</a:t>
              </a:r>
              <a:r>
                <a:rPr lang="vi-VN" sz="32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ơ</a:t>
              </a:r>
              <a:r>
                <a:rPr lang="en-US" sz="32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sở lý thuyết</a:t>
              </a:r>
              <a:endParaRPr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357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A61D6-F3CB-40D4-9B78-B63DFAAF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3EEDD-482B-4599-989D-457D3B36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BE25-E03D-4396-BD4B-29AD7A537B41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2332AE-B72C-4768-B47D-FAF92E2BA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05" b="16534"/>
          <a:stretch/>
        </p:blipFill>
        <p:spPr>
          <a:xfrm>
            <a:off x="3038302" y="318053"/>
            <a:ext cx="7955280" cy="54745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75ACE-57DE-4F91-9633-2A55F8F59565}"/>
              </a:ext>
            </a:extLst>
          </p:cNvPr>
          <p:cNvSpPr txBox="1"/>
          <p:nvPr/>
        </p:nvSpPr>
        <p:spPr>
          <a:xfrm>
            <a:off x="206188" y="2295035"/>
            <a:ext cx="2474258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 trước thông tin thanh toán</a:t>
            </a:r>
          </a:p>
        </p:txBody>
      </p:sp>
    </p:spTree>
    <p:extLst>
      <p:ext uri="{BB962C8B-B14F-4D97-AF65-F5344CB8AC3E}">
        <p14:creationId xmlns:p14="http://schemas.microsoft.com/office/powerpoint/2010/main" val="339537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E02D31-3B19-49A1-ABC7-5795CA524B52}"/>
              </a:ext>
            </a:extLst>
          </p:cNvPr>
          <p:cNvSpPr txBox="1"/>
          <p:nvPr/>
        </p:nvSpPr>
        <p:spPr>
          <a:xfrm>
            <a:off x="763140" y="2295035"/>
            <a:ext cx="2618549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Thông tin hóa đ</a:t>
            </a:r>
            <a:r>
              <a:rPr lang="vi-V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A61D6-F3CB-40D4-9B78-B63DFAAF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3EEDD-482B-4599-989D-457D3B36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BE25-E03D-4396-BD4B-29AD7A537B41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956F7-D115-44D2-ACD6-06E93AC28CE2}"/>
              </a:ext>
            </a:extLst>
          </p:cNvPr>
          <p:cNvPicPr/>
          <p:nvPr/>
        </p:nvPicPr>
        <p:blipFill rotWithShape="1">
          <a:blip r:embed="rId2"/>
          <a:srcRect b="3061"/>
          <a:stretch/>
        </p:blipFill>
        <p:spPr>
          <a:xfrm>
            <a:off x="3565110" y="0"/>
            <a:ext cx="6105663" cy="62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E02D31-3B19-49A1-ABC7-5795CA524B52}"/>
              </a:ext>
            </a:extLst>
          </p:cNvPr>
          <p:cNvSpPr txBox="1"/>
          <p:nvPr/>
        </p:nvSpPr>
        <p:spPr>
          <a:xfrm>
            <a:off x="763140" y="2295035"/>
            <a:ext cx="1652069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Tìm kiếm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A61D6-F3CB-40D4-9B78-B63DFAAF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3EEDD-482B-4599-989D-457D3B36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BE25-E03D-4396-BD4B-29AD7A537B41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97161-4A61-4116-86D3-007BA0EC7C95}"/>
              </a:ext>
            </a:extLst>
          </p:cNvPr>
          <p:cNvPicPr/>
          <p:nvPr/>
        </p:nvPicPr>
        <p:blipFill rotWithShape="1">
          <a:blip r:embed="rId2"/>
          <a:srcRect l="11446" t="13331" r="27599" b="25723"/>
          <a:stretch/>
        </p:blipFill>
        <p:spPr bwMode="auto">
          <a:xfrm>
            <a:off x="2677241" y="580203"/>
            <a:ext cx="8036583" cy="47670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860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E02D31-3B19-49A1-ABC7-5795CA524B52}"/>
              </a:ext>
            </a:extLst>
          </p:cNvPr>
          <p:cNvSpPr txBox="1"/>
          <p:nvPr/>
        </p:nvSpPr>
        <p:spPr>
          <a:xfrm>
            <a:off x="763140" y="2295035"/>
            <a:ext cx="1652069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In hóa đơn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A61D6-F3CB-40D4-9B78-B63DFAAF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3EEDD-482B-4599-989D-457D3B36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BE25-E03D-4396-BD4B-29AD7A537B41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278D0-0559-4DC8-A6F8-AC94D35CF66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r="932" b="2149"/>
          <a:stretch/>
        </p:blipFill>
        <p:spPr bwMode="auto">
          <a:xfrm>
            <a:off x="2637182" y="521600"/>
            <a:ext cx="8515426" cy="46808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950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E02D31-3B19-49A1-ABC7-5795CA524B52}"/>
              </a:ext>
            </a:extLst>
          </p:cNvPr>
          <p:cNvSpPr txBox="1"/>
          <p:nvPr/>
        </p:nvSpPr>
        <p:spPr>
          <a:xfrm>
            <a:off x="763140" y="2295035"/>
            <a:ext cx="1652069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 dụ tờ hóa đơn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A61D6-F3CB-40D4-9B78-B63DFAAF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3EEDD-482B-4599-989D-457D3B36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BE25-E03D-4396-BD4B-29AD7A537B41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4FA1C2-C755-4FDA-A21A-D19D7E2DEC71}"/>
              </a:ext>
            </a:extLst>
          </p:cNvPr>
          <p:cNvPicPr/>
          <p:nvPr/>
        </p:nvPicPr>
        <p:blipFill rotWithShape="1">
          <a:blip r:embed="rId2"/>
          <a:srcRect t="3964" b="10515"/>
          <a:stretch/>
        </p:blipFill>
        <p:spPr>
          <a:xfrm>
            <a:off x="3396615" y="46037"/>
            <a:ext cx="5548602" cy="62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ACD934-DB37-4E07-884A-CCECBAA8861F}"/>
              </a:ext>
            </a:extLst>
          </p:cNvPr>
          <p:cNvCxnSpPr>
            <a:cxnSpLocks/>
          </p:cNvCxnSpPr>
          <p:nvPr/>
        </p:nvCxnSpPr>
        <p:spPr>
          <a:xfrm>
            <a:off x="1689652" y="1211088"/>
            <a:ext cx="86197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207A0B-8369-4883-941B-AAAA9236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643" y="566399"/>
            <a:ext cx="7484945" cy="639818"/>
          </a:xfrm>
        </p:spPr>
        <p:txBody>
          <a:bodyPr>
            <a:no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5. kết luận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9BAED-5640-435B-9429-C841BB0924B4}"/>
              </a:ext>
            </a:extLst>
          </p:cNvPr>
          <p:cNvSpPr txBox="1"/>
          <p:nvPr/>
        </p:nvSpPr>
        <p:spPr>
          <a:xfrm>
            <a:off x="851647" y="1514134"/>
            <a:ext cx="10228729" cy="4859792"/>
          </a:xfrm>
          <a:prstGeom prst="rect">
            <a:avLst/>
          </a:prstGeom>
          <a:noFill/>
        </p:spPr>
        <p:txBody>
          <a:bodyPr wrap="square" numCol="2" spcCol="64008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</a:t>
            </a:r>
            <a:r>
              <a:rPr lang="vi-V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</a:p>
          <a:p>
            <a:pPr marL="285750" indent="-285750" algn="just" fontAlgn="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Tăng cường khả năng làm việc độc lập.</a:t>
            </a:r>
          </a:p>
          <a:p>
            <a:pPr marL="285750" indent="-285750" algn="just" fontAlgn="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Biết cách xây dựng một phần mềm trên nền tảng JSP/SERVLET.</a:t>
            </a:r>
          </a:p>
          <a:p>
            <a:pPr marL="285750" indent="-285750" algn="just" fontAlgn="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Tăng khả năng chuyên môn của bản thân.</a:t>
            </a:r>
          </a:p>
          <a:p>
            <a:pPr marL="285750" indent="-285750" algn="just" fontAlgn="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Biết cách phân tích, nắm bắt một vấn đề.</a:t>
            </a:r>
          </a:p>
          <a:p>
            <a:pPr marL="285750" indent="-285750" algn="just" fontAlgn="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Phân bổ thời gian một cách hợp lý cho từng phần của đồ án.</a:t>
            </a:r>
          </a:p>
          <a:p>
            <a:pPr algn="just" fontAlgn="t">
              <a:lnSpc>
                <a:spcPct val="130000"/>
              </a:lnSpc>
            </a:pPr>
            <a:endParaRPr lang="en-US"/>
          </a:p>
          <a:p>
            <a:pPr algn="ctr">
              <a:spcAft>
                <a:spcPts val="600"/>
              </a:spcAft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 phát triển</a:t>
            </a:r>
          </a:p>
          <a:p>
            <a:pPr marL="285750" indent="-285750" algn="just" fontAlgn="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hát triển đồ án,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nâng cao chất lượng phần mềm để có thể đáp ứng được nhu cầu thực tế</a:t>
            </a: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Bổ sung thêm một số tính năng nh</a:t>
            </a: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 Nâng cao tính bảo mật, Đăng nhập bằng Facebook, Google, …</a:t>
            </a:r>
          </a:p>
          <a:p>
            <a:pPr marL="285750" indent="-285750" algn="just" fontAlgn="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Thanh toán qua tài khoản ngân hàng.</a:t>
            </a:r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19D0C-B22F-46DF-B1CD-4E96F429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5E5439-850F-46F1-B186-C6E50B94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BF48413C-7AA8-44C5-BFB0-BE4165E224F7}" type="datetime1">
              <a:rPr lang="en-US" smtClean="0"/>
              <a:t>5/17/2020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48D631-6E8A-43F7-A044-E231B6F9AE57}"/>
              </a:ext>
            </a:extLst>
          </p:cNvPr>
          <p:cNvSpPr txBox="1"/>
          <p:nvPr/>
        </p:nvSpPr>
        <p:spPr>
          <a:xfrm>
            <a:off x="1735671" y="2782669"/>
            <a:ext cx="8720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CẢM ƠN MỌI NGƯỜI ĐÃ LẮNG NGHE.</a:t>
            </a:r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A65B1-920F-406E-9A49-442FAEAA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20B24-2082-45E3-AF1E-D6B3456DC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BD172D16-84CD-4BBE-A5A9-C1226AD97547}" type="datetime1">
              <a:rPr lang="en-US" smtClean="0"/>
              <a:t>5/17/2020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5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9207A0B-8369-4883-941B-AAAA9236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22" y="824816"/>
            <a:ext cx="7693666" cy="639818"/>
          </a:xfrm>
        </p:spPr>
        <p:txBody>
          <a:bodyPr>
            <a:no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đề 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ACD934-DB37-4E07-884A-CCECBAA8861F}"/>
              </a:ext>
            </a:extLst>
          </p:cNvPr>
          <p:cNvCxnSpPr>
            <a:cxnSpLocks/>
          </p:cNvCxnSpPr>
          <p:nvPr/>
        </p:nvCxnSpPr>
        <p:spPr>
          <a:xfrm>
            <a:off x="1590261" y="1469505"/>
            <a:ext cx="87191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738410-80C1-4EA8-9279-FE78A9D3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DB9C0-A7AE-47DA-AED0-A25F4CF0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EDBCBA86-DC8B-481C-8174-9C0576FCE0AD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1028" name="Picture 4" descr="Selling Beauty: A Retailer's Guide To Navigating Cosmetics ...">
            <a:extLst>
              <a:ext uri="{FF2B5EF4-FFF2-40B4-BE49-F238E27FC236}">
                <a16:creationId xmlns:a16="http://schemas.microsoft.com/office/drawing/2014/main" id="{B0DDA0DB-383F-4C87-A579-E80104889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357" y="1986740"/>
            <a:ext cx="4457700" cy="3343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India's tech rules are taking on a Chinese quality, IT News, ET CIO">
            <a:extLst>
              <a:ext uri="{FF2B5EF4-FFF2-40B4-BE49-F238E27FC236}">
                <a16:creationId xmlns:a16="http://schemas.microsoft.com/office/drawing/2014/main" id="{29647C2A-867E-49A2-A89E-F672AEC5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6740"/>
            <a:ext cx="4867275" cy="3346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20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9207A0B-8369-4883-941B-AAAA9236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22" y="824816"/>
            <a:ext cx="7693666" cy="639818"/>
          </a:xfrm>
        </p:spPr>
        <p:txBody>
          <a:bodyPr>
            <a:no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2. Cơ sở lý thuyết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ACD934-DB37-4E07-884A-CCECBAA8861F}"/>
              </a:ext>
            </a:extLst>
          </p:cNvPr>
          <p:cNvCxnSpPr>
            <a:cxnSpLocks/>
          </p:cNvCxnSpPr>
          <p:nvPr/>
        </p:nvCxnSpPr>
        <p:spPr>
          <a:xfrm>
            <a:off x="1590261" y="1469505"/>
            <a:ext cx="87191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DDCDDC-B84B-4332-9ACD-C171255CF6B1}"/>
              </a:ext>
            </a:extLst>
          </p:cNvPr>
          <p:cNvSpPr txBox="1"/>
          <p:nvPr/>
        </p:nvSpPr>
        <p:spPr>
          <a:xfrm>
            <a:off x="427381" y="1513342"/>
            <a:ext cx="6798365" cy="464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về ngôn ngữ Java</a:t>
            </a:r>
          </a:p>
          <a:p>
            <a:pPr marL="576263" lvl="1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Java được phát triển bởi James Gosling tại Sun Microsystems và phát hành vào năm 1995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6263" lvl="1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Java là một ngôn ngữ lập trình hướng đối tượng (OOP) và dựa trên các lớp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6263" lvl="1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Java biên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ịch mã nguồn thành bytecode, bytecode sau đó sẽ được môi trường thực thi chạy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6263" lvl="1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Java có thể chạy trên bất kỳ hệ thống nào mà máy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ả</a:t>
            </a: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o Java (JVM) có thể chạy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738410-80C1-4EA8-9279-FE78A9D3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DB9C0-A7AE-47DA-AED0-A25F4CF0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EDBCBA86-DC8B-481C-8174-9C0576FCE0AD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3074" name="Picture 2" descr="Google hires Java founder amidst Oracle lawsuit">
            <a:extLst>
              <a:ext uri="{FF2B5EF4-FFF2-40B4-BE49-F238E27FC236}">
                <a16:creationId xmlns:a16="http://schemas.microsoft.com/office/drawing/2014/main" id="{35C72D94-CA5B-4E78-B93D-854BC191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00" y="2267374"/>
            <a:ext cx="3303087" cy="2477315"/>
          </a:xfrm>
          <a:prstGeom prst="rect">
            <a:avLst/>
          </a:prstGeom>
          <a:noFill/>
          <a:effectLst>
            <a:reflection endPos="0" dir="5400000" sy="-100000" algn="bl" rotWithShape="0"/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01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79D48C-23C1-4F80-B0F2-0BEE47D9F446}"/>
              </a:ext>
            </a:extLst>
          </p:cNvPr>
          <p:cNvSpPr txBox="1"/>
          <p:nvPr/>
        </p:nvSpPr>
        <p:spPr>
          <a:xfrm>
            <a:off x="269598" y="1411887"/>
            <a:ext cx="6387020" cy="495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/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về Java Servlet</a:t>
            </a:r>
          </a:p>
          <a:p>
            <a:pPr marL="690563" lvl="1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Web đầu tiên dành cho Java.</a:t>
            </a:r>
          </a:p>
          <a:p>
            <a:pPr marL="690563" lvl="1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100">
                <a:latin typeface="Times New Roman" panose="02020603050405020304" pitchFamily="18" charset="0"/>
                <a:cs typeface="Times New Roman" panose="02020603050405020304" pitchFamily="18" charset="0"/>
              </a:rPr>
              <a:t>hực hiện ở các ứng dụng Server trả lời các yêu cầu của Client</a:t>
            </a:r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90563" lvl="1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Là một Java Object thao tác với HTTP Request.</a:t>
            </a:r>
          </a:p>
          <a:p>
            <a:pPr marL="690563" lvl="1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Là một phần của các ứng dụng Java Web.</a:t>
            </a:r>
          </a:p>
          <a:p>
            <a:pPr marL="690563" lvl="1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Chạy bên trong một Servlet Container như Tomcat.</a:t>
            </a:r>
          </a:p>
          <a:p>
            <a:pPr marL="690563" lvl="1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Một Servlet Container có thể chứa nhiều ứng dụng Java Web.</a:t>
            </a:r>
          </a:p>
          <a:p>
            <a:pPr marL="690563" lvl="1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Mỗi một ứng dụng web có thể chứa nhiều Servlet.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225F2A-8819-4C3A-9C58-512CA988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D065DD-E1FF-473B-8D96-B5D9AED2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B0C9FBA5-F0A6-4A4F-BD8E-DDF268D945D5}" type="datetime1">
              <a:rPr lang="en-US" smtClean="0"/>
              <a:t>5/17/2020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EEEAB9-47D4-4055-B9FB-CDBB3E10368A}"/>
              </a:ext>
            </a:extLst>
          </p:cNvPr>
          <p:cNvGrpSpPr/>
          <p:nvPr/>
        </p:nvGrpSpPr>
        <p:grpSpPr>
          <a:xfrm>
            <a:off x="6808312" y="1535713"/>
            <a:ext cx="5114097" cy="4383054"/>
            <a:chOff x="6794858" y="1504648"/>
            <a:chExt cx="5167301" cy="459302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691368-9F8B-4DD6-A1CD-83A673169647}"/>
                </a:ext>
              </a:extLst>
            </p:cNvPr>
            <p:cNvGrpSpPr/>
            <p:nvPr/>
          </p:nvGrpSpPr>
          <p:grpSpPr>
            <a:xfrm>
              <a:off x="6794858" y="1504648"/>
              <a:ext cx="5167301" cy="4593024"/>
              <a:chOff x="6824675" y="1440150"/>
              <a:chExt cx="5167301" cy="459302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D7E3D7E-2048-4270-8989-5CA369957086}"/>
                  </a:ext>
                </a:extLst>
              </p:cNvPr>
              <p:cNvGrpSpPr/>
              <p:nvPr/>
            </p:nvGrpSpPr>
            <p:grpSpPr>
              <a:xfrm>
                <a:off x="6824675" y="1440150"/>
                <a:ext cx="5167301" cy="4593024"/>
                <a:chOff x="6824675" y="1229730"/>
                <a:chExt cx="5167301" cy="4593024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89F58E8-D124-4A0A-8597-CEA0B4EA92FE}"/>
                    </a:ext>
                  </a:extLst>
                </p:cNvPr>
                <p:cNvSpPr/>
                <p:nvPr/>
              </p:nvSpPr>
              <p:spPr>
                <a:xfrm>
                  <a:off x="9048750" y="1229730"/>
                  <a:ext cx="2943226" cy="459302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FA7A5C3-406D-4DB9-997D-EE1F565A4E84}"/>
                    </a:ext>
                  </a:extLst>
                </p:cNvPr>
                <p:cNvGrpSpPr/>
                <p:nvPr/>
              </p:nvGrpSpPr>
              <p:grpSpPr>
                <a:xfrm>
                  <a:off x="6824675" y="1407152"/>
                  <a:ext cx="4948917" cy="3902242"/>
                  <a:chOff x="6824675" y="1407152"/>
                  <a:chExt cx="4948917" cy="3902242"/>
                </a:xfrm>
              </p:grpSpPr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64E52309-0FB5-4F79-8EA4-6D8098B835CA}"/>
                      </a:ext>
                    </a:extLst>
                  </p:cNvPr>
                  <p:cNvSpPr/>
                  <p:nvPr/>
                </p:nvSpPr>
                <p:spPr>
                  <a:xfrm>
                    <a:off x="9410700" y="3477627"/>
                    <a:ext cx="2362892" cy="1831767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550CB4CF-38EE-4977-9C2C-A941FDCF68F2}"/>
                      </a:ext>
                    </a:extLst>
                  </p:cNvPr>
                  <p:cNvSpPr/>
                  <p:nvPr/>
                </p:nvSpPr>
                <p:spPr>
                  <a:xfrm>
                    <a:off x="9410700" y="1407152"/>
                    <a:ext cx="2362892" cy="1815177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4BD97A1D-D862-4926-9C1F-481D0EC54CE6}"/>
                      </a:ext>
                    </a:extLst>
                  </p:cNvPr>
                  <p:cNvGrpSpPr/>
                  <p:nvPr/>
                </p:nvGrpSpPr>
                <p:grpSpPr>
                  <a:xfrm>
                    <a:off x="6824675" y="1540707"/>
                    <a:ext cx="4821769" cy="3626232"/>
                    <a:chOff x="6281750" y="1655007"/>
                    <a:chExt cx="4821769" cy="3626232"/>
                  </a:xfrm>
                </p:grpSpPr>
                <p:pic>
                  <p:nvPicPr>
                    <p:cNvPr id="7" name="Picture 2" descr="Cartoon desktop computer Royalty Free Vector Image">
                      <a:extLst>
                        <a:ext uri="{FF2B5EF4-FFF2-40B4-BE49-F238E27FC236}">
                          <a16:creationId xmlns:a16="http://schemas.microsoft.com/office/drawing/2014/main" id="{81075001-8E59-4FB8-9362-B0F090F3147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193"/>
                    <a:stretch/>
                  </p:blipFill>
                  <p:spPr bwMode="auto">
                    <a:xfrm>
                      <a:off x="6281750" y="1760997"/>
                      <a:ext cx="1116074" cy="116060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4" name="Rectangle: Rounded Corners 3">
                      <a:extLst>
                        <a:ext uri="{FF2B5EF4-FFF2-40B4-BE49-F238E27FC236}">
                          <a16:creationId xmlns:a16="http://schemas.microsoft.com/office/drawing/2014/main" id="{B4C87CEB-2A5D-4C2F-9CA5-7557379510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30666" y="1655007"/>
                      <a:ext cx="1239982" cy="723896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SERVLET</a:t>
                      </a:r>
                    </a:p>
                  </p:txBody>
                </p:sp>
                <p:cxnSp>
                  <p:nvCxnSpPr>
                    <p:cNvPr id="6" name="Straight Arrow Connector 5">
                      <a:extLst>
                        <a:ext uri="{FF2B5EF4-FFF2-40B4-BE49-F238E27FC236}">
                          <a16:creationId xmlns:a16="http://schemas.microsoft.com/office/drawing/2014/main" id="{994E6411-09AA-46E8-B6C5-669A201168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458076" y="2085975"/>
                      <a:ext cx="1409699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Straight Arrow Connector 12">
                      <a:extLst>
                        <a:ext uri="{FF2B5EF4-FFF2-40B4-BE49-F238E27FC236}">
                          <a16:creationId xmlns:a16="http://schemas.microsoft.com/office/drawing/2014/main" id="{6EF1BD09-F000-4490-8628-D33455CDBB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458078" y="2524125"/>
                      <a:ext cx="1409697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Rectangle: Rounded Corners 28">
                      <a:extLst>
                        <a:ext uri="{FF2B5EF4-FFF2-40B4-BE49-F238E27FC236}">
                          <a16:creationId xmlns:a16="http://schemas.microsoft.com/office/drawing/2014/main" id="{CF5D2B7A-4DCB-4EFE-BD37-A0F5445F5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2580" y="3717562"/>
                      <a:ext cx="1239982" cy="723896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SERVLET</a:t>
                      </a:r>
                    </a:p>
                  </p:txBody>
                </p:sp>
                <p:sp>
                  <p:nvSpPr>
                    <p:cNvPr id="38" name="Rectangle: Rounded Corners 37">
                      <a:extLst>
                        <a:ext uri="{FF2B5EF4-FFF2-40B4-BE49-F238E27FC236}">
                          <a16:creationId xmlns:a16="http://schemas.microsoft.com/office/drawing/2014/main" id="{3508ECAD-98FF-4E5C-A061-B4A8F063A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9278" y="2489883"/>
                      <a:ext cx="1239982" cy="723896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SERVLET</a:t>
                      </a:r>
                    </a:p>
                  </p:txBody>
                </p:sp>
                <p:sp>
                  <p:nvSpPr>
                    <p:cNvPr id="39" name="Rectangle: Rounded Corners 38">
                      <a:extLst>
                        <a:ext uri="{FF2B5EF4-FFF2-40B4-BE49-F238E27FC236}">
                          <a16:creationId xmlns:a16="http://schemas.microsoft.com/office/drawing/2014/main" id="{43B854BD-B27C-4801-B6A0-F2700162B9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63537" y="4557343"/>
                      <a:ext cx="1239982" cy="723896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SERVLET</a:t>
                      </a:r>
                    </a:p>
                  </p:txBody>
                </p:sp>
              </p:grp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49FF47-147D-4ADB-87FA-7EC594B3C88C}"/>
                  </a:ext>
                </a:extLst>
              </p:cNvPr>
              <p:cNvSpPr txBox="1"/>
              <p:nvPr/>
            </p:nvSpPr>
            <p:spPr>
              <a:xfrm>
                <a:off x="9472979" y="2155536"/>
                <a:ext cx="9024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Web App 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955F9-AE32-486A-A2CD-73963FB48367}"/>
                  </a:ext>
                </a:extLst>
              </p:cNvPr>
              <p:cNvSpPr txBox="1"/>
              <p:nvPr/>
            </p:nvSpPr>
            <p:spPr>
              <a:xfrm>
                <a:off x="9493063" y="4279492"/>
                <a:ext cx="9024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Web App 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2E3C6A7-0317-4429-99EC-27D5EA3B1181}"/>
                  </a:ext>
                </a:extLst>
              </p:cNvPr>
              <p:cNvSpPr txBox="1"/>
              <p:nvPr/>
            </p:nvSpPr>
            <p:spPr>
              <a:xfrm>
                <a:off x="9967913" y="5571889"/>
                <a:ext cx="11049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Tomcat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C48388-8728-422D-930B-5C05FD4F23AB}"/>
                </a:ext>
              </a:extLst>
            </p:cNvPr>
            <p:cNvSpPr txBox="1"/>
            <p:nvPr/>
          </p:nvSpPr>
          <p:spPr>
            <a:xfrm>
              <a:off x="6887034" y="3204578"/>
              <a:ext cx="1014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Browser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3A878A8-E519-44A2-9E01-463F5732FCBB}"/>
              </a:ext>
            </a:extLst>
          </p:cNvPr>
          <p:cNvSpPr txBox="1"/>
          <p:nvPr/>
        </p:nvSpPr>
        <p:spPr>
          <a:xfrm>
            <a:off x="8064590" y="1848680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A5B039-D6EF-45BC-8259-19382C47B28B}"/>
              </a:ext>
            </a:extLst>
          </p:cNvPr>
          <p:cNvSpPr txBox="1"/>
          <p:nvPr/>
        </p:nvSpPr>
        <p:spPr>
          <a:xfrm>
            <a:off x="8044712" y="265338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414731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9DA194-3BF0-4FB1-A1EF-39487987F933}"/>
              </a:ext>
            </a:extLst>
          </p:cNvPr>
          <p:cNvSpPr txBox="1"/>
          <p:nvPr/>
        </p:nvSpPr>
        <p:spPr>
          <a:xfrm>
            <a:off x="1828799" y="943532"/>
            <a:ext cx="9342783" cy="257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 chính của Servlet</a:t>
            </a:r>
          </a:p>
          <a:p>
            <a:pPr marL="690563" lvl="1" indent="-342900" algn="just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Đọc dữ liệu tường minh (theo khuôn dạng – form data).</a:t>
            </a:r>
          </a:p>
          <a:p>
            <a:pPr marL="690563" lvl="1" indent="-342900" algn="just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Đọc dữ liệu không tường minh (trong phần đầu của request headers).</a:t>
            </a:r>
          </a:p>
          <a:p>
            <a:pPr marL="690563" lvl="1" indent="-342900" algn="just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Xử lý và lưu trữ các dữ liệu được cung cấp dưới dạng HTML.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2D063-4319-4E8C-A052-1918270F8EF3}"/>
              </a:ext>
            </a:extLst>
          </p:cNvPr>
          <p:cNvPicPr/>
          <p:nvPr/>
        </p:nvPicPr>
        <p:blipFill rotWithShape="1">
          <a:blip r:embed="rId2"/>
          <a:srcRect t="4033" b="3628"/>
          <a:stretch/>
        </p:blipFill>
        <p:spPr bwMode="auto">
          <a:xfrm>
            <a:off x="3016664" y="3790950"/>
            <a:ext cx="6158672" cy="2441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FDE8A-D995-4F3D-AC91-FFEAF2A0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755D3-9EB6-41F3-B006-EEA81D13B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9788A096-1C01-4AE6-A927-D645F8D61615}" type="datetime1">
              <a:rPr lang="en-US" smtClean="0"/>
              <a:t>5/17/2020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SP Servlet là gì? 5">
            <a:extLst>
              <a:ext uri="{FF2B5EF4-FFF2-40B4-BE49-F238E27FC236}">
                <a16:creationId xmlns:a16="http://schemas.microsoft.com/office/drawing/2014/main" id="{82BAFBDE-4D36-4B10-9E65-83F05A93F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4" y="1809750"/>
            <a:ext cx="4637361" cy="34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05DFD-73FC-4114-86AF-3F02EA2BF5CE}"/>
              </a:ext>
            </a:extLst>
          </p:cNvPr>
          <p:cNvSpPr txBox="1"/>
          <p:nvPr/>
        </p:nvSpPr>
        <p:spPr>
          <a:xfrm>
            <a:off x="0" y="1958840"/>
            <a:ext cx="7362824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0563" lvl="1" indent="-342900" algn="just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JSP là một cách đơn giản hóa hơn cho Servlet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90563" lvl="1" indent="-342900" algn="just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JSP cho phép trộn lẫn Java với các thẻ định đạng HTML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90563" lvl="1" indent="-342900" algn="just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rang JSP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chỉ c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ầ</a:t>
            </a: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n biên dịch một lần duy nhất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giữ nguyên mã bytecode ở các lần thực thi kế tiếp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90563" lvl="1" indent="-342900" algn="just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200">
                <a:latin typeface="Times New Roman" panose="02020603050405020304" pitchFamily="18" charset="0"/>
                <a:cs typeface="Times New Roman" panose="02020603050405020304" pitchFamily="18" charset="0"/>
              </a:rPr>
              <a:t>Có tốc độ thực thi tương đương với servlet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C3CD34-7601-4BC3-BFB7-A7D1813A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B4A0F-0358-4965-BEE0-D7A97355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3E7A-4F9B-43DE-A380-B9BCA3DD8D80}" type="datetime1">
              <a:rPr lang="en-US" smtClean="0"/>
              <a:t>5/17/2020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C02E7-F5B2-46A8-AF04-22DCFA8FC1BA}"/>
              </a:ext>
            </a:extLst>
          </p:cNvPr>
          <p:cNvSpPr txBox="1"/>
          <p:nvPr/>
        </p:nvSpPr>
        <p:spPr>
          <a:xfrm>
            <a:off x="4751721" y="1361075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về JSP</a:t>
            </a:r>
          </a:p>
        </p:txBody>
      </p:sp>
    </p:spTree>
    <p:extLst>
      <p:ext uri="{BB962C8B-B14F-4D97-AF65-F5344CB8AC3E}">
        <p14:creationId xmlns:p14="http://schemas.microsoft.com/office/powerpoint/2010/main" val="19392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B33FF9-82C7-4DA2-A317-B8E65B322B4C}"/>
              </a:ext>
            </a:extLst>
          </p:cNvPr>
          <p:cNvSpPr txBox="1"/>
          <p:nvPr/>
        </p:nvSpPr>
        <p:spPr>
          <a:xfrm>
            <a:off x="1570383" y="644333"/>
            <a:ext cx="9778934" cy="334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Vòng đời của JSP</a:t>
            </a:r>
          </a:p>
          <a:p>
            <a:pPr marL="347663" lvl="1" algn="just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2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Các giai đoạn trong vòng đời của của một JSP</a:t>
            </a:r>
          </a:p>
          <a:p>
            <a:pPr marL="1030288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Biên dịch</a:t>
            </a:r>
          </a:p>
          <a:p>
            <a:pPr marL="1030288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Khởi tạo</a:t>
            </a:r>
          </a:p>
          <a:p>
            <a:pPr marL="1030288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Thực thi</a:t>
            </a:r>
          </a:p>
          <a:p>
            <a:pPr marL="1030288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Hủy</a:t>
            </a:r>
          </a:p>
          <a:p>
            <a:pPr marL="347663" lvl="1" algn="just">
              <a:lnSpc>
                <a:spcPct val="150000"/>
              </a:lnSpc>
              <a:buClr>
                <a:schemeClr val="tx1"/>
              </a:buClr>
            </a:pPr>
            <a:endParaRPr lang="en-US" sz="22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Vòng đời (Life Cycle) của JSP">
            <a:extLst>
              <a:ext uri="{FF2B5EF4-FFF2-40B4-BE49-F238E27FC236}">
                <a16:creationId xmlns:a16="http://schemas.microsoft.com/office/drawing/2014/main" id="{3EB7A035-9D8E-4076-9A26-7F59022A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804" y="2191295"/>
            <a:ext cx="5249580" cy="38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98FEC4-4EF5-46DF-A98D-93C5426C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F4788-653B-44B5-975D-64D514BF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E67A-5D6B-4E2B-83D7-E0690317759D}" type="datetime1">
              <a:rPr lang="en-US" smtClean="0"/>
              <a:t>5/17/2020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ACD934-DB37-4E07-884A-CCECBAA8861F}"/>
              </a:ext>
            </a:extLst>
          </p:cNvPr>
          <p:cNvCxnSpPr>
            <a:cxnSpLocks/>
          </p:cNvCxnSpPr>
          <p:nvPr/>
        </p:nvCxnSpPr>
        <p:spPr>
          <a:xfrm>
            <a:off x="1689652" y="1206217"/>
            <a:ext cx="8619760" cy="4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207A0B-8369-4883-941B-AAAA9236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009" y="566399"/>
            <a:ext cx="7544579" cy="639818"/>
          </a:xfrm>
        </p:spPr>
        <p:txBody>
          <a:bodyPr>
            <a:no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3. Phân tích thiết kế hệ 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DCDDC-B84B-4332-9ACD-C171255CF6B1}"/>
              </a:ext>
            </a:extLst>
          </p:cNvPr>
          <p:cNvSpPr txBox="1"/>
          <p:nvPr/>
        </p:nvSpPr>
        <p:spPr>
          <a:xfrm>
            <a:off x="986116" y="1612733"/>
            <a:ext cx="976256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Usecase chính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AA5D3-1A8F-42FC-B463-BE4D084D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DF54D-9E19-401D-AD77-28BF1213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0CD10B89-E172-487B-9AD6-5EF39DAFB38D}" type="datetime1">
              <a:rPr lang="en-US" smtClean="0"/>
              <a:t>5/17/2020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01200-CDD3-4D19-BDF8-09226E5DF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3" b="2281"/>
          <a:stretch/>
        </p:blipFill>
        <p:spPr>
          <a:xfrm>
            <a:off x="979740" y="2276062"/>
            <a:ext cx="10039583" cy="377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3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RetrospectVTI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3_Win32_AS_v2" id="{CF4846AB-E769-4F64-85D9-28E4AEB533C2}" vid="{4425D9ED-C4EC-465B-AB7E-72A929978A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2FE978-FCBC-4C90-A410-B547AA706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F4328E-77DF-41E8-952F-124AE19F1F7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7FA506-1E93-4CA4-B270-1F08FD18C3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0</TotalTime>
  <Words>860</Words>
  <Application>Microsoft Office PowerPoint</Application>
  <PresentationFormat>Widescreen</PresentationFormat>
  <Paragraphs>143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Consolas</vt:lpstr>
      <vt:lpstr>Times New Roman</vt:lpstr>
      <vt:lpstr>Verdana</vt:lpstr>
      <vt:lpstr>Wingdings</vt:lpstr>
      <vt:lpstr>RetrospectVTI</vt:lpstr>
      <vt:lpstr>PowerPoint Presentation</vt:lpstr>
      <vt:lpstr>Nội dung</vt:lpstr>
      <vt:lpstr>1. tổng quan đề tài</vt:lpstr>
      <vt:lpstr>2. Cơ sở lý thuyết</vt:lpstr>
      <vt:lpstr>PowerPoint Presentation</vt:lpstr>
      <vt:lpstr>PowerPoint Presentation</vt:lpstr>
      <vt:lpstr>PowerPoint Presentation</vt:lpstr>
      <vt:lpstr>PowerPoint Presentation</vt:lpstr>
      <vt:lpstr>3. Phân tích thiết kế hệ thống</vt:lpstr>
      <vt:lpstr>PowerPoint Presentation</vt:lpstr>
      <vt:lpstr>PowerPoint Presentation</vt:lpstr>
      <vt:lpstr>PowerPoint Presentation</vt:lpstr>
      <vt:lpstr>4. Cài đặt chương trình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2020-02-28T04:23:52Z</dcterms:created>
  <dcterms:modified xsi:type="dcterms:W3CDTF">2020-05-17T05:44:06Z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